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2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1D0A667-CD04-4784-B695-5AE0D87BD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9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F7B105A9-4F49-4C9B-A67B-EB7A87AA5797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3DB05-F125-4A52-A12B-7EE52997EF7C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9DC89CCF-0F4A-4366-93C6-ABB969860298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7313237F-C6B2-4098-A8F9-00CB4DD38E6B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8FC0C9-B8B8-438D-AA76-EB846D14190D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1AE43616-2B8B-455C-A230-C3A0D3F7F6CE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1D703B-C531-4827-85CF-7C21D713E6C6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39A7DF42-CA89-49EB-887C-26C3281A5DE5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C0586FBA-C5D1-4E14-A181-9BD4B86F615E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FB43B4-7F2E-458B-9D55-C77CA1EC77AC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BEBDA4AE-B866-40F6-90BF-F3C21EAA5D08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29E600-D03D-4041-A812-BBA6FD688A5F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C85AA625-7ABA-454F-9B93-F7E4773DA1C1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C59B58-B1C0-4872-B3B9-43D9347D3DA2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0406742C-A238-430C-9C36-BAE6B6543D62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05766A-4F3C-4F75-87CC-8C4D2BB33EFB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fld id="{19BF1A90-1EC3-4A94-8CF8-5A345D9BB253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554E882-B4EF-432C-8076-61FEEDDC83C3}" type="slidenum">
              <a:rPr lang="en-US" sz="1200">
                <a:solidFill>
                  <a:srgbClr val="FFFFFF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CD8F-5B30-4B47-9EEB-E21187DBB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3388-4BB8-4CFF-963C-D0955D75E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9250"/>
            <a:ext cx="2055813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932D-D955-4E32-9881-BE70EBC0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2608-6188-4AE6-B249-AFEE230D2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787F-1767-4A6C-BFA3-0B71E09E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2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F952-C174-48BF-A7D5-F55520178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1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3579-E01B-42FD-BBEF-F11B62527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B66C-7F86-444C-AA39-A4C41734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B388-64B6-4EF1-BFB2-98C1A7313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7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8523-1D9D-4538-9BDC-E3CE35A2F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9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EEA0-D63C-44A8-A5C1-88C478E7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9D5E-A5E1-422B-942E-77BCD266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9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EC82D-A45B-4E20-9F66-F26D44ED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B968-0710-4C98-9D6D-687F5B0D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9250"/>
            <a:ext cx="2055813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925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962C3-AD03-4757-B2C8-50984065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DE30-907D-45C4-A43F-64DCD870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D04E-816E-451B-8C05-02FA65ABD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7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4C336-387D-40A7-BB40-399EEDA4A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AD8E-1106-419D-8A34-D09C4452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D3BE-81CB-439D-BC98-DD71E108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0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D594-5797-4BD0-8ED8-9820843F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BB38-6970-4563-8913-45F10AD7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1C22830F-8E35-4252-BB44-CE32D3C4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80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138BA6C-BE75-41A8-BD8A-A2757CA21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E5FFFF"/>
          </a:solidFill>
          <a:latin typeface="Tahom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066800" y="1865215"/>
            <a:ext cx="77724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000" b="1" dirty="0">
                <a:solidFill>
                  <a:srgbClr val="FFFF00"/>
                </a:solidFill>
              </a:rPr>
              <a:t>АДЛЕРОВА ИНДИВИДУАЛНА ПСИХОЛОГИЈА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SzPct val="65000"/>
              <a:buFontTx/>
              <a:buNone/>
            </a:pPr>
            <a:r>
              <a:rPr lang="sr-Cyrl-CS" sz="3200" dirty="0">
                <a:solidFill>
                  <a:srgbClr val="FFFFFF"/>
                </a:solidFill>
              </a:rPr>
              <a:t>(од лат. </a:t>
            </a:r>
            <a:r>
              <a:rPr lang="sr-Latn-CS" sz="3200" i="1" dirty="0">
                <a:solidFill>
                  <a:srgbClr val="FFFFFF"/>
                </a:solidFill>
              </a:rPr>
              <a:t>individuum </a:t>
            </a:r>
            <a:r>
              <a:rPr lang="en-US" sz="3200" dirty="0">
                <a:solidFill>
                  <a:srgbClr val="FFFFFF"/>
                </a:solidFill>
              </a:rPr>
              <a:t>= </a:t>
            </a:r>
            <a:r>
              <a:rPr lang="sr-Cyrl-CS" sz="3200" dirty="0">
                <a:solidFill>
                  <a:srgbClr val="FFFFFF"/>
                </a:solidFill>
              </a:rPr>
              <a:t>недељив, нераздвојив)</a:t>
            </a:r>
          </a:p>
          <a:p>
            <a:pPr algn="ctr" eaLnBrk="1" hangingPunct="1">
              <a:spcBef>
                <a:spcPts val="800"/>
              </a:spcBef>
              <a:buClrTx/>
              <a:buSzPct val="65000"/>
              <a:buFontTx/>
              <a:buNone/>
            </a:pPr>
            <a:endParaRPr 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400" dirty="0">
                <a:solidFill>
                  <a:srgbClr val="FFFF00"/>
                </a:solidFill>
              </a:rPr>
              <a:t>ЖИВОТНИ ПЛАН</a:t>
            </a:r>
            <a:r>
              <a:rPr lang="sr-Cyrl-CS" sz="4400" dirty="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84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SzPct val="65000"/>
              <a:buFont typeface="Wingdings" pitchFamily="2" charset="2"/>
              <a:buNone/>
            </a:pPr>
            <a:endParaRPr lang="sr-Cyrl-C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Линија водиља и животни план</a:t>
            </a:r>
            <a:r>
              <a:rPr lang="sr-Cyrl-CS" sz="2400" dirty="0">
                <a:solidFill>
                  <a:srgbClr val="FFFFFF"/>
                </a:solidFill>
              </a:rPr>
              <a:t> (особен склоп тежњи ка неком типу моћи – економској, </a:t>
            </a:r>
            <a:r>
              <a:rPr lang="sr-Cyrl-CS" sz="2400" dirty="0" smtClean="0">
                <a:solidFill>
                  <a:srgbClr val="FFFFFF"/>
                </a:solidFill>
              </a:rPr>
              <a:t>војној, политичкој</a:t>
            </a:r>
            <a:r>
              <a:rPr lang="sr-Cyrl-CS" sz="2400" dirty="0">
                <a:solidFill>
                  <a:srgbClr val="FFFFFF"/>
                </a:solidFill>
              </a:rPr>
              <a:t>, итд.)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dirty="0">
                <a:solidFill>
                  <a:srgbClr val="FFFFFF"/>
                </a:solidFill>
              </a:rPr>
              <a:t>Настанак (рано детињство)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dirty="0">
                <a:solidFill>
                  <a:srgbClr val="FFFFFF"/>
                </a:solidFill>
              </a:rPr>
              <a:t>Развој </a:t>
            </a:r>
            <a:r>
              <a:rPr lang="sr-Cyrl-CS" sz="2400" dirty="0" smtClean="0">
                <a:solidFill>
                  <a:srgbClr val="FFFFFF"/>
                </a:solidFill>
              </a:rPr>
              <a:t>животног плана </a:t>
            </a:r>
            <a:r>
              <a:rPr lang="sr-Cyrl-CS" sz="2400" dirty="0">
                <a:solidFill>
                  <a:srgbClr val="FFFFFF"/>
                </a:solidFill>
              </a:rPr>
              <a:t>(од 4-5. г. формира се директни или заобилазни </a:t>
            </a:r>
            <a:r>
              <a:rPr lang="sr-Cyrl-CS" sz="2400" dirty="0" smtClean="0">
                <a:solidFill>
                  <a:srgbClr val="FFFFFF"/>
                </a:solidFill>
              </a:rPr>
              <a:t>пут до успеха)</a:t>
            </a:r>
            <a:endParaRPr lang="sr-Cyrl-CS" sz="2400" dirty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dirty="0">
                <a:solidFill>
                  <a:srgbClr val="FFFFFF"/>
                </a:solidFill>
              </a:rPr>
              <a:t>Улога (аранжира доживљаје, искуства, </a:t>
            </a:r>
            <a:r>
              <a:rPr lang="sr-Cyrl-CS" sz="2400" dirty="0" smtClean="0">
                <a:solidFill>
                  <a:srgbClr val="FFFFFF"/>
                </a:solidFill>
              </a:rPr>
              <a:t>сећања, целокупно </a:t>
            </a:r>
            <a:r>
              <a:rPr lang="sr-Cyrl-CS" sz="2400" dirty="0">
                <a:solidFill>
                  <a:srgbClr val="FFFFFF"/>
                </a:solidFill>
              </a:rPr>
              <a:t>понашање)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sr-Cyrl-C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r-Cyrl-CS" sz="4400" dirty="0">
                <a:solidFill>
                  <a:srgbClr val="FFFF00"/>
                </a:solidFill>
              </a:rPr>
              <a:t>СТВАРАЛАЧКО </a:t>
            </a:r>
            <a:r>
              <a:rPr lang="sr-Cyrl-CS" sz="4400" i="1" dirty="0">
                <a:solidFill>
                  <a:srgbClr val="FFFF00"/>
                </a:solidFill>
              </a:rPr>
              <a:t>ЈА</a:t>
            </a:r>
            <a:r>
              <a:rPr lang="en-US" sz="4000" i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Стваралачко </a:t>
            </a:r>
            <a:r>
              <a:rPr lang="sr-Cyrl-CS" sz="2400" b="1" i="1" dirty="0">
                <a:solidFill>
                  <a:srgbClr val="FFFFFF"/>
                </a:solidFill>
              </a:rPr>
              <a:t>Ја </a:t>
            </a:r>
            <a:r>
              <a:rPr lang="sr-Cyrl-CS" sz="2400" dirty="0" smtClean="0">
                <a:solidFill>
                  <a:srgbClr val="FFFFFF"/>
                </a:solidFill>
              </a:rPr>
              <a:t> (разликује се од Фројдовог </a:t>
            </a:r>
            <a:r>
              <a:rPr lang="sr-Cyrl-CS" sz="2400" i="1" dirty="0" smtClean="0">
                <a:solidFill>
                  <a:srgbClr val="FFFFFF"/>
                </a:solidFill>
              </a:rPr>
              <a:t>ега</a:t>
            </a:r>
            <a:r>
              <a:rPr lang="sr-Cyrl-CS" sz="2400" dirty="0" smtClean="0">
                <a:solidFill>
                  <a:srgbClr val="FFFFFF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dirty="0" smtClean="0">
                <a:solidFill>
                  <a:srgbClr val="FFFFFF"/>
                </a:solidFill>
              </a:rPr>
              <a:t>Оно је активно</a:t>
            </a:r>
            <a:r>
              <a:rPr lang="sr-Cyrl-CS" sz="2400" dirty="0">
                <a:solidFill>
                  <a:srgbClr val="FFFFFF"/>
                </a:solidFill>
              </a:rPr>
              <a:t>, аутономно и моћно средиште </a:t>
            </a:r>
            <a:r>
              <a:rPr lang="sr-Cyrl-CS" sz="2400" dirty="0" smtClean="0">
                <a:solidFill>
                  <a:srgbClr val="FFFFFF"/>
                </a:solidFill>
              </a:rPr>
              <a:t>личности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 smtClean="0">
                <a:solidFill>
                  <a:srgbClr val="FFFFFF"/>
                </a:solidFill>
              </a:rPr>
              <a:t>Креативно</a:t>
            </a:r>
            <a:r>
              <a:rPr lang="sr-Cyrl-CS" sz="2400" b="1" i="1" dirty="0" smtClean="0">
                <a:solidFill>
                  <a:srgbClr val="FFFFFF"/>
                </a:solidFill>
              </a:rPr>
              <a:t> Ја </a:t>
            </a:r>
            <a:r>
              <a:rPr lang="sr-Cyrl-CS" sz="2400" dirty="0" smtClean="0">
                <a:solidFill>
                  <a:srgbClr val="FFFFFF"/>
                </a:solidFill>
              </a:rPr>
              <a:t>је </a:t>
            </a:r>
            <a:r>
              <a:rPr lang="sr-Latn-CS" sz="2400" dirty="0" smtClean="0">
                <a:solidFill>
                  <a:srgbClr val="FFFFFF"/>
                </a:solidFill>
              </a:rPr>
              <a:t>високо </a:t>
            </a:r>
            <a:r>
              <a:rPr lang="sr-Latn-CS" sz="2400" dirty="0">
                <a:solidFill>
                  <a:srgbClr val="FFFFFF"/>
                </a:solidFill>
              </a:rPr>
              <a:t>персонализован систем који интерпретира и чини смисаоним искуства личности 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Природа</a:t>
            </a:r>
            <a:r>
              <a:rPr lang="sr-Cyrl-CS" sz="2400" dirty="0">
                <a:solidFill>
                  <a:srgbClr val="FFFFFF"/>
                </a:solidFill>
              </a:rPr>
              <a:t> (субјективна, креативна)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Улога </a:t>
            </a:r>
            <a:r>
              <a:rPr lang="sr-Cyrl-CS" sz="2400" dirty="0" smtClean="0">
                <a:solidFill>
                  <a:srgbClr val="FFFFFF"/>
                </a:solidFill>
              </a:rPr>
              <a:t>(</a:t>
            </a:r>
            <a:r>
              <a:rPr lang="sr-Cyrl-CS" sz="2400" i="1" dirty="0" smtClean="0">
                <a:solidFill>
                  <a:srgbClr val="FFFFFF"/>
                </a:solidFill>
              </a:rPr>
              <a:t>Ја</a:t>
            </a:r>
            <a:r>
              <a:rPr lang="sr-Cyrl-CS" sz="2400" dirty="0" smtClean="0">
                <a:solidFill>
                  <a:srgbClr val="FFFFFF"/>
                </a:solidFill>
              </a:rPr>
              <a:t> посредује </a:t>
            </a:r>
            <a:r>
              <a:rPr lang="sr-Cyrl-CS" sz="2400" dirty="0">
                <a:solidFill>
                  <a:srgbClr val="FFFFFF"/>
                </a:solidFill>
              </a:rPr>
              <a:t>између света и личности)</a:t>
            </a:r>
          </a:p>
          <a:p>
            <a:pPr lvl="1" eaLnBrk="1" hangingPunct="1">
              <a:lnSpc>
                <a:spcPct val="80000"/>
              </a:lnSpc>
              <a:spcBef>
                <a:spcPts val="8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400" i="1">
                <a:solidFill>
                  <a:srgbClr val="FFFFFF"/>
                </a:solidFill>
              </a:rPr>
              <a:t>Значај</a:t>
            </a:r>
            <a:r>
              <a:rPr lang="sr-Cyrl-CS" sz="2400">
                <a:solidFill>
                  <a:srgbClr val="FFFFFF"/>
                </a:solidFill>
              </a:rPr>
              <a:t> </a:t>
            </a:r>
            <a:r>
              <a:rPr lang="sr-Cyrl-CS" sz="2400" smtClean="0">
                <a:solidFill>
                  <a:srgbClr val="FFFFFF"/>
                </a:solidFill>
              </a:rPr>
              <a:t>(Оно организује </a:t>
            </a:r>
            <a:r>
              <a:rPr lang="sr-Cyrl-CS" sz="2400" dirty="0">
                <a:solidFill>
                  <a:srgbClr val="FFFFFF"/>
                </a:solidFill>
              </a:rPr>
              <a:t>искуство и омогућава аутономију и проактивно понашање </a:t>
            </a:r>
            <a:r>
              <a:rPr lang="sr-Cyrl-CS" sz="2400" dirty="0" smtClean="0">
                <a:solidFill>
                  <a:srgbClr val="FFFFFF"/>
                </a:solidFill>
              </a:rPr>
              <a:t>личности; појединац није роб нагона и пасивни производ наслеђа, а ни немоћна жртва средине)</a:t>
            </a:r>
            <a:endParaRPr lang="sr-Cyrl-CS" sz="2400" dirty="0">
              <a:solidFill>
                <a:srgbClr val="FFFFFF"/>
              </a:solidFill>
            </a:endParaRPr>
          </a:p>
          <a:p>
            <a:pPr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sr-Cyrl-C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000" dirty="0">
                <a:solidFill>
                  <a:srgbClr val="FFFF00"/>
                </a:solidFill>
              </a:rPr>
              <a:t>ОСНИВАЧ ИНДИВИДУАЛНЕ ПСИХОЛОГИЈЕ</a:t>
            </a:r>
            <a:r>
              <a:rPr lang="en-US" sz="4000" dirty="0">
                <a:solidFill>
                  <a:srgbClr val="FFFF00"/>
                </a:solidFill>
              </a:rPr>
              <a:t>: </a:t>
            </a:r>
            <a:r>
              <a:rPr lang="sr-Cyrl-CS" sz="4000" dirty="0">
                <a:solidFill>
                  <a:srgbClr val="FFFF00"/>
                </a:solidFill>
              </a:rPr>
              <a:t>А. АДЛЕР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828800"/>
            <a:ext cx="4648200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"/>
              </a:spcBef>
              <a:buClrTx/>
              <a:buSzPct val="65000"/>
              <a:buFontTx/>
              <a:buNone/>
            </a:pPr>
            <a:endParaRPr lang="sr-Cyrl-CS" sz="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Алфред Адлер</a:t>
            </a:r>
            <a:r>
              <a:rPr lang="sr-Cyrl-CS" dirty="0" smtClean="0">
                <a:solidFill>
                  <a:srgbClr val="FFFFFF"/>
                </a:solidFill>
              </a:rPr>
              <a:t> (1870 – 1937)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Детињство, </a:t>
            </a:r>
            <a:r>
              <a:rPr lang="sr-Cyrl-CS" b="1" dirty="0" smtClean="0">
                <a:solidFill>
                  <a:srgbClr val="FFFFFF"/>
                </a:solidFill>
              </a:rPr>
              <a:t>породица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>
                <a:solidFill>
                  <a:srgbClr val="FFFFFF"/>
                </a:solidFill>
              </a:rPr>
              <a:t>С</a:t>
            </a:r>
            <a:r>
              <a:rPr lang="sr-Cyrl-CS" b="1" dirty="0" smtClean="0">
                <a:solidFill>
                  <a:srgbClr val="FFFFFF"/>
                </a:solidFill>
              </a:rPr>
              <a:t>редња школа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sr-Cyrl-RS" b="1" dirty="0" smtClean="0">
                <a:solidFill>
                  <a:srgbClr val="FFFFFF"/>
                </a:solidFill>
              </a:rPr>
              <a:t>(успех)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>
                <a:solidFill>
                  <a:srgbClr val="FFFFFF"/>
                </a:solidFill>
              </a:rPr>
              <a:t>С</a:t>
            </a:r>
            <a:r>
              <a:rPr lang="sr-Cyrl-CS" b="1" dirty="0" smtClean="0">
                <a:solidFill>
                  <a:srgbClr val="FFFFFF"/>
                </a:solidFill>
              </a:rPr>
              <a:t>тудије </a:t>
            </a:r>
            <a:r>
              <a:rPr lang="sr-Cyrl-CS" b="1" dirty="0" smtClean="0">
                <a:solidFill>
                  <a:srgbClr val="FFFFFF"/>
                </a:solidFill>
              </a:rPr>
              <a:t>медицине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Фројд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sr-Cyrl-CS" b="1" dirty="0" smtClean="0">
                <a:solidFill>
                  <a:srgbClr val="FFFFFF"/>
                </a:solidFill>
              </a:rPr>
              <a:t>и Бечки круг (1902)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Разлаз са Фројдом (1911)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Оснивање саветовалишта 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sr-Cyrl-RS" b="1" dirty="0" smtClean="0">
                <a:solidFill>
                  <a:srgbClr val="FFFFFF"/>
                </a:solidFill>
              </a:rPr>
              <a:t>(1919)</a:t>
            </a:r>
            <a:endParaRPr lang="sr-Cyrl-C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Одлазак у САД (193</a:t>
            </a:r>
            <a:r>
              <a:rPr lang="en-US" b="1" dirty="0" smtClean="0">
                <a:solidFill>
                  <a:srgbClr val="FFFFFF"/>
                </a:solidFill>
              </a:rPr>
              <a:t>2</a:t>
            </a:r>
            <a:r>
              <a:rPr lang="sr-Cyrl-CS" b="1" dirty="0" smtClean="0">
                <a:solidFill>
                  <a:srgbClr val="FFFFFF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b="1" dirty="0" smtClean="0">
                <a:solidFill>
                  <a:srgbClr val="FFFFFF"/>
                </a:solidFill>
              </a:rPr>
              <a:t>Смрт у Шкотској (1937</a:t>
            </a:r>
            <a:r>
              <a:rPr lang="sr-Cyrl-C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sr-Cyrl-CS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800600" y="19812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5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en-US" sz="1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Главна дела: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sr-Cyrl-CS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000" i="1" dirty="0">
                <a:solidFill>
                  <a:srgbClr val="FFFFFF"/>
                </a:solidFill>
              </a:rPr>
              <a:t>О нижој вредности органа</a:t>
            </a:r>
            <a:r>
              <a:rPr lang="sr-Cyrl-CS" sz="2000" dirty="0">
                <a:solidFill>
                  <a:srgbClr val="FFFFFF"/>
                </a:solidFill>
              </a:rPr>
              <a:t> (1907)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000" i="1" dirty="0">
                <a:solidFill>
                  <a:srgbClr val="FFFFFF"/>
                </a:solidFill>
              </a:rPr>
              <a:t>О нервозном карактеру </a:t>
            </a:r>
            <a:r>
              <a:rPr lang="sr-Cyrl-CS" sz="2000" dirty="0">
                <a:solidFill>
                  <a:srgbClr val="FFFFFF"/>
                </a:solidFill>
              </a:rPr>
              <a:t>(1912)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000" i="1" dirty="0">
                <a:solidFill>
                  <a:srgbClr val="FFFFFF"/>
                </a:solidFill>
              </a:rPr>
              <a:t>Индивидуална психологија: теорија и пракса </a:t>
            </a:r>
            <a:r>
              <a:rPr lang="sr-Cyrl-CS" sz="2000" dirty="0">
                <a:solidFill>
                  <a:srgbClr val="FFFFFF"/>
                </a:solidFill>
              </a:rPr>
              <a:t>(1920)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000" i="1" dirty="0">
                <a:solidFill>
                  <a:srgbClr val="FFFFFF"/>
                </a:solidFill>
              </a:rPr>
              <a:t>Познавање човека </a:t>
            </a:r>
            <a:r>
              <a:rPr lang="sr-Cyrl-CS" sz="2000" dirty="0">
                <a:solidFill>
                  <a:srgbClr val="FFFFFF"/>
                </a:solidFill>
              </a:rPr>
              <a:t>(1927)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000" i="1" dirty="0">
                <a:solidFill>
                  <a:srgbClr val="FFFFFF"/>
                </a:solidFill>
              </a:rPr>
              <a:t>Смисао живота </a:t>
            </a:r>
            <a:r>
              <a:rPr lang="sr-Cyrl-CS" sz="2000" dirty="0">
                <a:solidFill>
                  <a:srgbClr val="FFFFFF"/>
                </a:solidFill>
              </a:rPr>
              <a:t>(1933)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Pct val="65000"/>
              <a:buFontTx/>
              <a:buNone/>
            </a:pPr>
            <a:endParaRPr lang="sr-Cyrl-C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 bwMode="auto">
          <a:xfrm>
            <a:off x="1644867" y="2286000"/>
            <a:ext cx="17079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sr-Cyrl-CS" sz="4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9465" y="1497563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endParaRPr lang="sr-Cyrl-CS" sz="2800" dirty="0">
              <a:solidFill>
                <a:srgbClr val="FFFFFF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419600" y="1524000"/>
            <a:ext cx="40386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sr-Cyrl-C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7"/>
            <a:ext cx="8228013" cy="1433513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ЕМПИРИЈСКА ОСНОВА (1)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219200"/>
            <a:ext cx="8228013" cy="5181600"/>
          </a:xfrm>
        </p:spPr>
        <p:txBody>
          <a:bodyPr/>
          <a:lstStyle/>
          <a:p>
            <a:r>
              <a:rPr lang="ru-RU" sz="2400" b="1" dirty="0" smtClean="0"/>
              <a:t>НЕУРОЗА</a:t>
            </a:r>
            <a:r>
              <a:rPr lang="ru-RU" sz="2400" dirty="0" smtClean="0"/>
              <a:t>: Социјално </a:t>
            </a:r>
            <a:r>
              <a:rPr lang="ru-RU" sz="2400" dirty="0"/>
              <a:t>промашен и штетан вид компензације осећања </a:t>
            </a:r>
            <a:r>
              <a:rPr lang="ru-RU" sz="2400" dirty="0" smtClean="0"/>
              <a:t>мање вредности. Она је средство одбране угроженог самопоштовања </a:t>
            </a:r>
            <a:r>
              <a:rPr lang="ru-RU" sz="2400" dirty="0" smtClean="0"/>
              <a:t>личности и стицања илузорног осећања надмоћи.</a:t>
            </a:r>
            <a:endParaRPr lang="ru-RU" sz="2400" dirty="0"/>
          </a:p>
          <a:p>
            <a:r>
              <a:rPr lang="ru-RU" sz="2400" b="1" i="1" dirty="0"/>
              <a:t>Неуротични аранжман  </a:t>
            </a:r>
            <a:r>
              <a:rPr lang="ru-RU" sz="2400" dirty="0" smtClean="0"/>
              <a:t>-полусвесна ментална </a:t>
            </a:r>
            <a:r>
              <a:rPr lang="ru-RU" sz="2400" dirty="0" smtClean="0"/>
              <a:t>конструкција (фантазије, снови, симптоми) </a:t>
            </a:r>
            <a:r>
              <a:rPr lang="ru-RU" sz="2400" dirty="0" smtClean="0"/>
              <a:t>за очување самоцењења личности. То је фиктивна препрека (оправдање) за недостизање превисоког циља (бити најбољи, најуспешнији). </a:t>
            </a:r>
            <a:endParaRPr lang="ru-RU" sz="2400" dirty="0"/>
          </a:p>
          <a:p>
            <a:r>
              <a:rPr lang="ru-RU" sz="2400" b="1" i="1" dirty="0" smtClean="0"/>
              <a:t>Симптом</a:t>
            </a:r>
            <a:r>
              <a:rPr lang="ru-RU" sz="2400" dirty="0" smtClean="0"/>
              <a:t> (несаница, страх, муцање) </a:t>
            </a:r>
            <a:r>
              <a:rPr lang="ru-RU" sz="2400" dirty="0"/>
              <a:t>– алиби за </a:t>
            </a:r>
            <a:r>
              <a:rPr lang="ru-RU" sz="2400" dirty="0" smtClean="0"/>
              <a:t>животни и пословни неуспех («неуротичар је дезертер </a:t>
            </a:r>
            <a:r>
              <a:rPr lang="ru-RU" sz="2400" dirty="0"/>
              <a:t>са фронта </a:t>
            </a:r>
            <a:r>
              <a:rPr lang="ru-RU" sz="2400" dirty="0" smtClean="0"/>
              <a:t>живота</a:t>
            </a:r>
            <a:r>
              <a:rPr lang="ru-RU" sz="2400" dirty="0" smtClean="0"/>
              <a:t>»).</a:t>
            </a:r>
          </a:p>
          <a:p>
            <a:r>
              <a:rPr lang="ru-RU" sz="2400" b="1" dirty="0" smtClean="0"/>
              <a:t>Циљ психотерапије </a:t>
            </a:r>
            <a:r>
              <a:rPr lang="ru-RU" sz="2400" dirty="0" smtClean="0"/>
              <a:t>– демаскирање неуротичног, асоцијалног животног плана.</a:t>
            </a:r>
            <a:endParaRPr lang="ru-RU" sz="2400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ЕМПИРИЈСКА ОСНОВА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8013" cy="4419600"/>
          </a:xfrm>
        </p:spPr>
        <p:txBody>
          <a:bodyPr/>
          <a:lstStyle/>
          <a:p>
            <a:r>
              <a:rPr lang="ru-RU" sz="2400" b="1" dirty="0"/>
              <a:t>СНОВИ</a:t>
            </a:r>
            <a:r>
              <a:rPr lang="ru-RU" sz="2400" dirty="0"/>
              <a:t> </a:t>
            </a:r>
            <a:r>
              <a:rPr lang="ru-RU" sz="2400" dirty="0" smtClean="0"/>
              <a:t>– «мајсторије душе»</a:t>
            </a:r>
            <a:endParaRPr lang="ru-RU" sz="2400" dirty="0"/>
          </a:p>
          <a:p>
            <a:r>
              <a:rPr lang="ru-RU" sz="2400" dirty="0" smtClean="0"/>
              <a:t>Сан је несвесни аранжман који симболично и прикривено наговештава и подржава несвесни </a:t>
            </a:r>
            <a:r>
              <a:rPr lang="ru-RU" sz="2400" dirty="0"/>
              <a:t>животни план и пружа илузију  надмоћи, </a:t>
            </a:r>
            <a:r>
              <a:rPr lang="ru-RU" sz="2400" dirty="0" smtClean="0"/>
              <a:t>сигурности. Снове ствара и обликује тајна тежња за избегавањем осећања </a:t>
            </a:r>
            <a:r>
              <a:rPr lang="ru-RU" sz="2400" dirty="0" smtClean="0"/>
              <a:t>немоћи, неуспеха </a:t>
            </a:r>
            <a:r>
              <a:rPr lang="ru-RU" sz="2400" dirty="0" smtClean="0"/>
              <a:t>и за стицањем илузорног осећања сигурности и надмоћи.</a:t>
            </a:r>
            <a:endParaRPr lang="ru-RU" sz="2400" dirty="0"/>
          </a:p>
          <a:p>
            <a:r>
              <a:rPr lang="ru-RU" sz="2400" dirty="0" smtClean="0"/>
              <a:t>ТУМАЧЕЊЕ СНОВА открива скривену, сневачу непознату линију водиљу, коју он невољно следи.</a:t>
            </a:r>
            <a:endParaRPr lang="ru-RU" sz="2400" dirty="0"/>
          </a:p>
          <a:p>
            <a:r>
              <a:rPr lang="ru-RU" sz="2400" b="1" i="1" dirty="0"/>
              <a:t>Пророчански </a:t>
            </a:r>
            <a:r>
              <a:rPr lang="ru-RU" sz="2400" b="1" i="1" dirty="0" smtClean="0"/>
              <a:t>сан </a:t>
            </a:r>
            <a:r>
              <a:rPr lang="ru-RU" sz="2400" dirty="0" smtClean="0"/>
              <a:t>и његова функција очувања самопоштовања.</a:t>
            </a:r>
            <a:endParaRPr lang="ru-RU" sz="2400" dirty="0"/>
          </a:p>
          <a:p>
            <a:r>
              <a:rPr lang="sr-Cyrl-RS" sz="2400" dirty="0" smtClean="0"/>
              <a:t>Пример песника Симониде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79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r-Cyrl-CS" sz="4400" dirty="0">
                <a:solidFill>
                  <a:srgbClr val="FFFF00"/>
                </a:solidFill>
              </a:rPr>
              <a:t>ЕМПИРИЈСКА ОСНОВА (3)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24543" y="1727718"/>
            <a:ext cx="8229600" cy="4444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НАЈРАНИЈЕ УСПОМЕНЕ </a:t>
            </a:r>
            <a:r>
              <a:rPr lang="sr-Cyrl-CS" sz="2400" dirty="0" smtClean="0">
                <a:solidFill>
                  <a:srgbClr val="FFFFFF"/>
                </a:solidFill>
              </a:rPr>
              <a:t>: конструкти </a:t>
            </a:r>
            <a:r>
              <a:rPr lang="sr-Cyrl-CS" sz="2400" dirty="0">
                <a:solidFill>
                  <a:srgbClr val="FFFFFF"/>
                </a:solidFill>
              </a:rPr>
              <a:t>који откривају </a:t>
            </a:r>
            <a:r>
              <a:rPr lang="sr-Cyrl-CS" sz="2400" dirty="0" smtClean="0">
                <a:solidFill>
                  <a:srgbClr val="FFFFFF"/>
                </a:solidFill>
              </a:rPr>
              <a:t>порекло, заметак </a:t>
            </a:r>
            <a:r>
              <a:rPr lang="sr-Cyrl-CS" sz="2400" dirty="0">
                <a:solidFill>
                  <a:srgbClr val="FFFFFF"/>
                </a:solidFill>
              </a:rPr>
              <a:t>линије водиље; </a:t>
            </a:r>
            <a:r>
              <a:rPr lang="sr-Cyrl-CS" sz="2400" dirty="0" smtClean="0">
                <a:solidFill>
                  <a:srgbClr val="FFFFFF"/>
                </a:solidFill>
              </a:rPr>
              <a:t>у раним сећањима је кључ </a:t>
            </a:r>
            <a:r>
              <a:rPr lang="sr-Cyrl-CS" sz="2400" dirty="0">
                <a:solidFill>
                  <a:srgbClr val="FFFFFF"/>
                </a:solidFill>
              </a:rPr>
              <a:t>за разумевање одрасле личности, карактера и животног </a:t>
            </a:r>
            <a:r>
              <a:rPr lang="sr-Cyrl-CS" sz="2400" dirty="0" smtClean="0">
                <a:solidFill>
                  <a:srgbClr val="FFFFFF"/>
                </a:solidFill>
              </a:rPr>
              <a:t>плана. </a:t>
            </a:r>
            <a:r>
              <a:rPr lang="sr-Cyrl-CS" sz="2400" dirty="0" smtClean="0">
                <a:solidFill>
                  <a:srgbClr val="FFFFFF"/>
                </a:solidFill>
              </a:rPr>
              <a:t>Ране успомене откривају скривену линију водиљу. – </a:t>
            </a:r>
            <a:r>
              <a:rPr lang="sr-Cyrl-CS" sz="2400" i="1" dirty="0" smtClean="0">
                <a:solidFill>
                  <a:srgbClr val="FFFFFF"/>
                </a:solidFill>
              </a:rPr>
              <a:t>Чега се најраније сећате?</a:t>
            </a:r>
            <a:endParaRPr lang="sr-Cyrl-CS" sz="2400" i="1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НЕВЕРБАЛНО ПОНАШАЊЕ</a:t>
            </a:r>
            <a:r>
              <a:rPr lang="sr-Cyrl-CS" sz="2400" dirty="0">
                <a:solidFill>
                  <a:srgbClr val="FFFFFF"/>
                </a:solidFill>
              </a:rPr>
              <a:t> </a:t>
            </a:r>
            <a:r>
              <a:rPr lang="sr-Cyrl-CS" sz="2400" dirty="0" smtClean="0">
                <a:solidFill>
                  <a:srgbClr val="FFFFFF"/>
                </a:solidFill>
              </a:rPr>
              <a:t>: гестови</a:t>
            </a:r>
            <a:r>
              <a:rPr lang="sr-Cyrl-CS" sz="2400" dirty="0">
                <a:solidFill>
                  <a:srgbClr val="FFFFFF"/>
                </a:solidFill>
              </a:rPr>
              <a:t>, мимика, ход, </a:t>
            </a:r>
            <a:r>
              <a:rPr lang="sr-Cyrl-CS" sz="2400" dirty="0" smtClean="0">
                <a:solidFill>
                  <a:srgbClr val="FFFFFF"/>
                </a:solidFill>
              </a:rPr>
              <a:t>смех, говор, начин стајања, </a:t>
            </a:r>
            <a:r>
              <a:rPr lang="sr-Cyrl-CS" sz="2400" dirty="0">
                <a:solidFill>
                  <a:srgbClr val="FFFFFF"/>
                </a:solidFill>
              </a:rPr>
              <a:t>поздрављања, невољни чинови откривају </a:t>
            </a:r>
            <a:r>
              <a:rPr lang="sr-Cyrl-CS" sz="2400" dirty="0" smtClean="0">
                <a:solidFill>
                  <a:srgbClr val="FFFFFF"/>
                </a:solidFill>
              </a:rPr>
              <a:t>тежње </a:t>
            </a:r>
            <a:r>
              <a:rPr lang="sr-Cyrl-CS" sz="2400" dirty="0">
                <a:solidFill>
                  <a:srgbClr val="FFFFFF"/>
                </a:solidFill>
              </a:rPr>
              <a:t>за моћи, пркос, завист, итд</a:t>
            </a:r>
            <a:r>
              <a:rPr lang="sr-Cyrl-CS" sz="2400" dirty="0" smtClean="0">
                <a:solidFill>
                  <a:srgbClr val="FFFFFF"/>
                </a:solidFill>
              </a:rPr>
              <a:t>.</a:t>
            </a:r>
            <a:endParaRPr lang="sr-Cyrl-CS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РЕДОСЛЕД РОЂЕЊА</a:t>
            </a:r>
            <a:r>
              <a:rPr lang="sr-Cyrl-CS" sz="2400" dirty="0">
                <a:solidFill>
                  <a:srgbClr val="FFFFFF"/>
                </a:solidFill>
              </a:rPr>
              <a:t> </a:t>
            </a:r>
            <a:endParaRPr lang="sr-Cyrl-CS" sz="2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dirty="0" smtClean="0">
                <a:solidFill>
                  <a:srgbClr val="FFFFFF"/>
                </a:solidFill>
              </a:rPr>
              <a:t>прворођено дете (првенац, наследник)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dirty="0" smtClean="0">
                <a:solidFill>
                  <a:srgbClr val="FFFFFF"/>
                </a:solidFill>
              </a:rPr>
              <a:t>јединац (себичан, размажен)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dirty="0" smtClean="0">
                <a:solidFill>
                  <a:srgbClr val="FFFFFF"/>
                </a:solidFill>
              </a:rPr>
              <a:t>другорођено (бунтовник)</a:t>
            </a:r>
          </a:p>
          <a:p>
            <a:pPr eaLnBrk="1" hangingPunct="1">
              <a:lnSpc>
                <a:spcPct val="8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dirty="0" smtClean="0">
                <a:solidFill>
                  <a:srgbClr val="FFFFFF"/>
                </a:solidFill>
              </a:rPr>
              <a:t>најмлађе дете (победник, јунак)</a:t>
            </a:r>
            <a:endParaRPr lang="sr-Cyrl-CS" sz="2400" dirty="0">
              <a:solidFill>
                <a:srgbClr val="FFFFFF"/>
              </a:solidFill>
            </a:endParaRPr>
          </a:p>
          <a:p>
            <a:pPr>
              <a:spcBef>
                <a:spcPts val="8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06363"/>
            <a:ext cx="82296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000" dirty="0">
                <a:solidFill>
                  <a:srgbClr val="FFFF00"/>
                </a:solidFill>
              </a:rPr>
              <a:t>ГЛАВНЕ ПОСТАВКЕ АДЛЕРОВЕ ТЕОРИЈЕ ЛИЧНОСТИ </a:t>
            </a:r>
            <a:r>
              <a:rPr lang="en-US" sz="4000" dirty="0">
                <a:solidFill>
                  <a:srgbClr val="E5FFFF"/>
                </a:solidFill>
              </a:rPr>
              <a:t>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Tx/>
              <a:buSzPct val="65000"/>
              <a:buFontTx/>
              <a:buNone/>
            </a:pPr>
            <a:endParaRPr lang="sr-Cyrl-C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Функционалистичко гледиште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Финалистичко гледиште (фикциони финализам)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Холистичко гледиште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Персоналистичко гледиште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Субјективистичко, конструктивистичко гл.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Социјално гледиште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800" dirty="0">
                <a:solidFill>
                  <a:srgbClr val="FFFFFF"/>
                </a:solidFill>
              </a:rPr>
              <a:t>Рационалистичко гледиште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sr-Cyrl-C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00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Cyrl-CS" sz="4000" dirty="0">
                <a:solidFill>
                  <a:srgbClr val="FFFF00"/>
                </a:solidFill>
              </a:rPr>
              <a:t>ОСЕЋАЊЕ И КОМПЛЕКС МАЊЕ ВРЕДНОСТИ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9812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Осећање мање вредности</a:t>
            </a:r>
            <a:r>
              <a:rPr lang="sr-Cyrl-CS" sz="2400" dirty="0">
                <a:solidFill>
                  <a:srgbClr val="FFFFFF"/>
                </a:solidFill>
              </a:rPr>
              <a:t>  </a:t>
            </a:r>
            <a:r>
              <a:rPr lang="sr-Cyrl-CS" sz="2400" dirty="0" smtClean="0">
                <a:solidFill>
                  <a:srgbClr val="FFFFFF"/>
                </a:solidFill>
              </a:rPr>
              <a:t>(несигурности</a:t>
            </a:r>
            <a:r>
              <a:rPr lang="sr-Cyrl-CS" sz="2400" dirty="0">
                <a:solidFill>
                  <a:srgbClr val="FFFFF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Извори</a:t>
            </a:r>
            <a:r>
              <a:rPr lang="sr-Cyrl-CS" sz="2400" dirty="0">
                <a:solidFill>
                  <a:srgbClr val="FFFFFF"/>
                </a:solidFill>
              </a:rPr>
              <a:t> (телесни, психички и </a:t>
            </a:r>
            <a:r>
              <a:rPr lang="sr-Cyrl-CS" sz="2400" dirty="0" smtClean="0">
                <a:solidFill>
                  <a:srgbClr val="FFFFFF"/>
                </a:solidFill>
              </a:rPr>
              <a:t>социј</a:t>
            </a:r>
            <a:r>
              <a:rPr lang="en-US" sz="2400" dirty="0" smtClean="0">
                <a:solidFill>
                  <a:srgbClr val="FFFFFF"/>
                </a:solidFill>
              </a:rPr>
              <a:t>a</a:t>
            </a:r>
            <a:r>
              <a:rPr lang="sr-Cyrl-RS" sz="2400" dirty="0" smtClean="0">
                <a:solidFill>
                  <a:srgbClr val="FFFFFF"/>
                </a:solidFill>
              </a:rPr>
              <a:t>лни</a:t>
            </a:r>
            <a:r>
              <a:rPr lang="sr-Cyrl-CS" sz="2400" dirty="0" smtClean="0">
                <a:solidFill>
                  <a:srgbClr val="FFFFFF"/>
                </a:solidFill>
              </a:rPr>
              <a:t>)</a:t>
            </a:r>
            <a:endParaRPr lang="sr-Cyrl-CS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Манифестације</a:t>
            </a:r>
            <a:r>
              <a:rPr lang="sr-Cyrl-CS" sz="2400" dirty="0">
                <a:solidFill>
                  <a:srgbClr val="FFFFFF"/>
                </a:solidFill>
              </a:rPr>
              <a:t> (</a:t>
            </a:r>
            <a:r>
              <a:rPr lang="sr-Cyrl-CS" sz="2400" dirty="0" smtClean="0">
                <a:solidFill>
                  <a:srgbClr val="FFFFFF"/>
                </a:solidFill>
              </a:rPr>
              <a:t>осећање </a:t>
            </a:r>
            <a:r>
              <a:rPr lang="sr-Cyrl-CS" sz="2400" dirty="0">
                <a:solidFill>
                  <a:srgbClr val="FFFFFF"/>
                </a:solidFill>
              </a:rPr>
              <a:t>слабости, немоћи, неадекватности)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i="1" dirty="0">
                <a:solidFill>
                  <a:srgbClr val="FFFFFF"/>
                </a:solidFill>
              </a:rPr>
              <a:t>Значај  </a:t>
            </a:r>
            <a:r>
              <a:rPr lang="sr-Cyrl-CS" sz="2400" dirty="0">
                <a:solidFill>
                  <a:srgbClr val="FFFFFF"/>
                </a:solidFill>
              </a:rPr>
              <a:t>(подстицај)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65000"/>
              <a:buFontTx/>
              <a:buNone/>
            </a:pPr>
            <a:endParaRPr lang="sr-Cyrl-C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1828800"/>
            <a:ext cx="4267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Комплекс мање вредности </a:t>
            </a:r>
            <a:r>
              <a:rPr lang="sr-Cyrl-CS" sz="2400" dirty="0" smtClean="0">
                <a:solidFill>
                  <a:srgbClr val="FFFFFF"/>
                </a:solidFill>
              </a:rPr>
              <a:t>- прекомерно</a:t>
            </a:r>
            <a:r>
              <a:rPr lang="sr-Cyrl-CS" sz="2400" dirty="0">
                <a:solidFill>
                  <a:srgbClr val="FFFFFF"/>
                </a:solidFill>
              </a:rPr>
              <a:t>, ирационално, деструктивно </a:t>
            </a:r>
            <a:r>
              <a:rPr lang="sr-Cyrl-CS" sz="2400" dirty="0" smtClean="0">
                <a:solidFill>
                  <a:srgbClr val="FFFFFF"/>
                </a:solidFill>
              </a:rPr>
              <a:t>осећање мање вредности </a:t>
            </a:r>
            <a:r>
              <a:rPr lang="sr-Cyrl-CS" sz="2400" dirty="0">
                <a:solidFill>
                  <a:srgbClr val="FFFFFF"/>
                </a:solidFill>
              </a:rPr>
              <a:t>и осећања мржње, зависти, љубоморе, </a:t>
            </a:r>
            <a:r>
              <a:rPr lang="sr-Cyrl-CS" sz="2400" dirty="0" smtClean="0">
                <a:solidFill>
                  <a:srgbClr val="FFFFFF"/>
                </a:solidFill>
              </a:rPr>
              <a:t>страха.</a:t>
            </a:r>
            <a:endParaRPr lang="sr-Cyrl-CS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Компензација</a:t>
            </a:r>
            <a:r>
              <a:rPr lang="sr-Cyrl-CS" sz="2400" dirty="0">
                <a:solidFill>
                  <a:srgbClr val="FFFFFF"/>
                </a:solidFill>
              </a:rPr>
              <a:t> </a:t>
            </a:r>
            <a:r>
              <a:rPr lang="sr-Cyrl-CS" sz="2400" dirty="0" smtClean="0">
                <a:solidFill>
                  <a:srgbClr val="FFFFFF"/>
                </a:solidFill>
              </a:rPr>
              <a:t>– механизам надокнаде у </a:t>
            </a:r>
            <a:r>
              <a:rPr lang="sr-Cyrl-CS" sz="2400" dirty="0">
                <a:solidFill>
                  <a:srgbClr val="FFFFFF"/>
                </a:solidFill>
              </a:rPr>
              <a:t>истој или другој </a:t>
            </a:r>
            <a:r>
              <a:rPr lang="sr-Cyrl-CS" sz="2400" dirty="0" smtClean="0">
                <a:solidFill>
                  <a:srgbClr val="FFFFFF"/>
                </a:solidFill>
              </a:rPr>
              <a:t>области. </a:t>
            </a:r>
            <a:endParaRPr lang="sr-Cyrl-CS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Надкомпензација </a:t>
            </a:r>
            <a:r>
              <a:rPr lang="sr-Cyrl-CS" sz="2400" dirty="0">
                <a:solidFill>
                  <a:srgbClr val="FFFFFF"/>
                </a:solidFill>
              </a:rPr>
              <a:t>(Демостен, Адлер)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65000"/>
              <a:buFontTx/>
              <a:buNone/>
            </a:pPr>
            <a:endParaRPr lang="sr-Cyrl-C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8755" y="1524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000" dirty="0">
                <a:solidFill>
                  <a:srgbClr val="FFFF00"/>
                </a:solidFill>
              </a:rPr>
              <a:t>ТЕЖЊА ЗА МОЋИ И КОМПЛЕКС СУПЕРИОРНОСТИ</a:t>
            </a:r>
            <a:r>
              <a:rPr lang="sr-Cyrl-CS" sz="3200" dirty="0">
                <a:solidFill>
                  <a:srgbClr val="E5FFFF"/>
                </a:solidFill>
              </a:rPr>
              <a:t>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66057" y="1550437"/>
            <a:ext cx="4191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Тежња за моћи и надмоћи</a:t>
            </a:r>
          </a:p>
          <a:p>
            <a:pPr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извор</a:t>
            </a:r>
            <a:r>
              <a:rPr lang="sr-Cyrl-CS" sz="2400" dirty="0">
                <a:solidFill>
                  <a:srgbClr val="FFFFFF"/>
                </a:solidFill>
              </a:rPr>
              <a:t> (осећање м. в</a:t>
            </a:r>
            <a:r>
              <a:rPr lang="sr-Cyrl-CS" sz="2400" dirty="0" smtClean="0">
                <a:solidFill>
                  <a:srgbClr val="FFFFFF"/>
                </a:solidFill>
              </a:rPr>
              <a:t>., породица </a:t>
            </a:r>
            <a:r>
              <a:rPr lang="sr-Cyrl-CS" sz="2400" dirty="0">
                <a:solidFill>
                  <a:srgbClr val="FFFFFF"/>
                </a:solidFill>
              </a:rPr>
              <a:t>и </a:t>
            </a:r>
            <a:r>
              <a:rPr lang="sr-Cyrl-CS" sz="2400" dirty="0" smtClean="0">
                <a:solidFill>
                  <a:srgbClr val="FFFFFF"/>
                </a:solidFill>
              </a:rPr>
              <a:t>воља </a:t>
            </a:r>
            <a:r>
              <a:rPr lang="sr-Cyrl-CS" sz="2400" dirty="0">
                <a:solidFill>
                  <a:srgbClr val="FFFFFF"/>
                </a:solidFill>
              </a:rPr>
              <a:t>за </a:t>
            </a:r>
            <a:r>
              <a:rPr lang="sr-Cyrl-CS" sz="2400" dirty="0" smtClean="0">
                <a:solidFill>
                  <a:srgbClr val="FFFFFF"/>
                </a:solidFill>
              </a:rPr>
              <a:t>моћ)</a:t>
            </a:r>
            <a:endParaRPr lang="sr-Cyrl-C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 smtClean="0">
                <a:solidFill>
                  <a:srgbClr val="FFFFFF"/>
                </a:solidFill>
              </a:rPr>
              <a:t>изрази</a:t>
            </a:r>
            <a:r>
              <a:rPr lang="sr-Cyrl-CS" dirty="0" smtClean="0">
                <a:solidFill>
                  <a:srgbClr val="FFFFFF"/>
                </a:solidFill>
              </a:rPr>
              <a:t> </a:t>
            </a:r>
            <a:r>
              <a:rPr lang="sr-Cyrl-CS" sz="2400" dirty="0">
                <a:solidFill>
                  <a:srgbClr val="FFFFFF"/>
                </a:solidFill>
              </a:rPr>
              <a:t>(агресија, ароганција, вођство, успех, слава, такмичење)</a:t>
            </a:r>
          </a:p>
          <a:p>
            <a:pPr eaLnBrk="1" hangingPunct="1">
              <a:spcBef>
                <a:spcPts val="45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 smtClean="0">
                <a:solidFill>
                  <a:srgbClr val="FFFFFF"/>
                </a:solidFill>
              </a:rPr>
              <a:t>Комплекс </a:t>
            </a:r>
            <a:r>
              <a:rPr lang="sr-Cyrl-CS" sz="2400" b="1" dirty="0">
                <a:solidFill>
                  <a:srgbClr val="FFFFFF"/>
                </a:solidFill>
              </a:rPr>
              <a:t>више вредности</a:t>
            </a:r>
            <a:r>
              <a:rPr lang="sr-Cyrl-CS" dirty="0">
                <a:solidFill>
                  <a:srgbClr val="FFFFFF"/>
                </a:solidFill>
              </a:rPr>
              <a:t>  </a:t>
            </a:r>
            <a:r>
              <a:rPr lang="sr-Cyrl-CS" sz="2400" dirty="0">
                <a:solidFill>
                  <a:srgbClr val="FFFFFF"/>
                </a:solidFill>
              </a:rPr>
              <a:t>(фиктивна надокнада за о.м.в)</a:t>
            </a:r>
          </a:p>
          <a:p>
            <a:pPr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sr-Cyrl-CS" sz="2400" b="1" dirty="0">
                <a:solidFill>
                  <a:srgbClr val="FFFFFF"/>
                </a:solidFill>
              </a:rPr>
              <a:t>Тежња за савршенством</a:t>
            </a:r>
          </a:p>
          <a:p>
            <a:pPr eaLnBrk="1" hangingPunct="1">
              <a:spcBef>
                <a:spcPts val="600"/>
              </a:spcBef>
              <a:buClrTx/>
              <a:buSzPct val="65000"/>
              <a:buFontTx/>
              <a:buNone/>
            </a:pPr>
            <a:endParaRPr lang="sr-Cyrl-C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sr-Cyrl-C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sr-Cyrl-CS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97238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49424" y="45098"/>
            <a:ext cx="8229600" cy="1147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Cyrl-CS" sz="4400" dirty="0">
                <a:solidFill>
                  <a:srgbClr val="FFFF00"/>
                </a:solidFill>
              </a:rPr>
              <a:t>ОСЕЋАЊЕ ЗА ЗАЈЕДНИЦУ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1295400"/>
            <a:ext cx="50292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pPr lvl="1" eaLnBrk="1" hangingPunct="1">
              <a:spcBef>
                <a:spcPts val="575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300" b="1" dirty="0">
                <a:solidFill>
                  <a:srgbClr val="FFFFFF"/>
                </a:solidFill>
              </a:rPr>
              <a:t>Осећање за заједницу </a:t>
            </a:r>
            <a:r>
              <a:rPr lang="sr-Cyrl-CS" sz="2300" dirty="0" smtClean="0">
                <a:solidFill>
                  <a:srgbClr val="FFFFFF"/>
                </a:solidFill>
              </a:rPr>
              <a:t>(урођена тежња за складним животом у заједници. То је једина </a:t>
            </a:r>
            <a:r>
              <a:rPr lang="sr-Cyrl-CS" sz="2300" dirty="0">
                <a:solidFill>
                  <a:srgbClr val="FFFFFF"/>
                </a:solidFill>
              </a:rPr>
              <a:t>здрава компензација за </a:t>
            </a:r>
            <a:r>
              <a:rPr lang="sr-Cyrl-CS" sz="2300" dirty="0" smtClean="0">
                <a:solidFill>
                  <a:srgbClr val="FFFFFF"/>
                </a:solidFill>
              </a:rPr>
              <a:t>о</a:t>
            </a:r>
            <a:r>
              <a:rPr lang="sr-Cyrl-RS" sz="2300" dirty="0" smtClean="0">
                <a:solidFill>
                  <a:srgbClr val="FFFFFF"/>
                </a:solidFill>
              </a:rPr>
              <a:t>сећање </a:t>
            </a:r>
            <a:r>
              <a:rPr lang="sr-Cyrl-CS" sz="2300" dirty="0" smtClean="0">
                <a:solidFill>
                  <a:srgbClr val="FFFFFF"/>
                </a:solidFill>
              </a:rPr>
              <a:t>мање вредности)</a:t>
            </a:r>
            <a:endParaRPr lang="sr-Cyrl-CS" sz="2300" dirty="0">
              <a:solidFill>
                <a:srgbClr val="FFFFFF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300" i="1" dirty="0">
                <a:solidFill>
                  <a:srgbClr val="FFFFFF"/>
                </a:solidFill>
              </a:rPr>
              <a:t>И</a:t>
            </a:r>
            <a:r>
              <a:rPr lang="sr-Cyrl-CS" sz="2300" i="1" dirty="0" smtClean="0">
                <a:solidFill>
                  <a:srgbClr val="FFFFFF"/>
                </a:solidFill>
              </a:rPr>
              <a:t>звор</a:t>
            </a:r>
            <a:r>
              <a:rPr lang="sr-Cyrl-CS" sz="2300" dirty="0" smtClean="0">
                <a:solidFill>
                  <a:srgbClr val="FFFFFF"/>
                </a:solidFill>
              </a:rPr>
              <a:t> (биолошки)</a:t>
            </a:r>
            <a:endParaRPr lang="sr-Cyrl-CS" sz="2300" dirty="0">
              <a:solidFill>
                <a:srgbClr val="FFFFFF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300" i="1" dirty="0">
                <a:solidFill>
                  <a:srgbClr val="FFFFFF"/>
                </a:solidFill>
              </a:rPr>
              <a:t>Функција</a:t>
            </a:r>
            <a:r>
              <a:rPr lang="sr-Cyrl-CS" sz="2300" dirty="0">
                <a:solidFill>
                  <a:srgbClr val="FFFFFF"/>
                </a:solidFill>
              </a:rPr>
              <a:t> (</a:t>
            </a:r>
            <a:r>
              <a:rPr lang="sr-Cyrl-CS" sz="2300" dirty="0" smtClean="0">
                <a:solidFill>
                  <a:srgbClr val="FFFFFF"/>
                </a:solidFill>
              </a:rPr>
              <a:t>адапта</a:t>
            </a:r>
            <a:r>
              <a:rPr lang="sr-Cyrl-RS" sz="2300" dirty="0" smtClean="0">
                <a:solidFill>
                  <a:srgbClr val="FFFFFF"/>
                </a:solidFill>
              </a:rPr>
              <a:t>ц</a:t>
            </a:r>
            <a:r>
              <a:rPr lang="sr-Cyrl-CS" sz="2300" dirty="0" smtClean="0">
                <a:solidFill>
                  <a:srgbClr val="FFFFFF"/>
                </a:solidFill>
              </a:rPr>
              <a:t>ија физички слабог бића)</a:t>
            </a:r>
            <a:endParaRPr lang="sr-Cyrl-CS" sz="2300" i="1" dirty="0">
              <a:solidFill>
                <a:srgbClr val="FFFFFF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300" i="1" dirty="0">
                <a:solidFill>
                  <a:srgbClr val="FFFFFF"/>
                </a:solidFill>
              </a:rPr>
              <a:t>М</a:t>
            </a:r>
            <a:r>
              <a:rPr lang="sr-Cyrl-CS" sz="2300" i="1" dirty="0" smtClean="0">
                <a:solidFill>
                  <a:srgbClr val="FFFFFF"/>
                </a:solidFill>
              </a:rPr>
              <a:t>анифестације</a:t>
            </a:r>
            <a:r>
              <a:rPr lang="sr-Cyrl-CS" sz="2300" dirty="0" smtClean="0">
                <a:solidFill>
                  <a:srgbClr val="FFFFFF"/>
                </a:solidFill>
              </a:rPr>
              <a:t> </a:t>
            </a:r>
            <a:r>
              <a:rPr lang="sr-Cyrl-CS" sz="2300" dirty="0">
                <a:solidFill>
                  <a:srgbClr val="FFFFFF"/>
                </a:solidFill>
              </a:rPr>
              <a:t>(рана везаност за мајку, </a:t>
            </a:r>
            <a:r>
              <a:rPr lang="sr-Cyrl-CS" sz="2300" dirty="0" smtClean="0">
                <a:solidFill>
                  <a:srgbClr val="FFFFFF"/>
                </a:solidFill>
              </a:rPr>
              <a:t>за вршњаке, пријатељство</a:t>
            </a:r>
            <a:r>
              <a:rPr lang="sr-Cyrl-CS" sz="2300" dirty="0">
                <a:solidFill>
                  <a:srgbClr val="FFFFFF"/>
                </a:solidFill>
              </a:rPr>
              <a:t>, емпатија, љубав, сарадња)</a:t>
            </a:r>
          </a:p>
          <a:p>
            <a:pPr lvl="1" eaLnBrk="1" hangingPunct="1">
              <a:spcBef>
                <a:spcPts val="575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sr-Cyrl-CS" sz="2300" i="1" dirty="0">
                <a:solidFill>
                  <a:srgbClr val="FFFFFF"/>
                </a:solidFill>
              </a:rPr>
              <a:t>развој  </a:t>
            </a:r>
            <a:r>
              <a:rPr lang="sr-Cyrl-CS" sz="2300" dirty="0">
                <a:solidFill>
                  <a:srgbClr val="FFFFFF"/>
                </a:solidFill>
              </a:rPr>
              <a:t>(мајка, </a:t>
            </a:r>
            <a:r>
              <a:rPr lang="sr-Cyrl-CS" sz="2300" dirty="0" smtClean="0">
                <a:solidFill>
                  <a:srgbClr val="FFFFFF"/>
                </a:solidFill>
              </a:rPr>
              <a:t>отац, породично васпитање)</a:t>
            </a:r>
            <a:endParaRPr lang="sr-Cyrl-CS" sz="2300" dirty="0">
              <a:solidFill>
                <a:srgbClr val="FFFFFF"/>
              </a:solidFill>
            </a:endParaRPr>
          </a:p>
          <a:p>
            <a:pPr lvl="1" eaLnBrk="1" hangingPunct="1">
              <a:spcBef>
                <a:spcPts val="575"/>
              </a:spcBef>
              <a:buClr>
                <a:srgbClr val="FFCC00"/>
              </a:buClr>
              <a:buSzPct val="65000"/>
              <a:buFont typeface="Wingdings" pitchFamily="2" charset="2"/>
              <a:buNone/>
            </a:pPr>
            <a:endParaRPr lang="sr-Cyrl-CS" sz="23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500"/>
              </a:spcBef>
              <a:buClrTx/>
              <a:buSzPct val="65000"/>
              <a:buFontTx/>
              <a:buNone/>
            </a:pPr>
            <a:endParaRPr lang="sr-Cyrl-C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ts val="5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sr-Cyrl-C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724400" y="1863725"/>
            <a:ext cx="388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r>
              <a:rPr lang="ru-RU" b="1" i="1" dirty="0" smtClean="0"/>
              <a:t>		значај</a:t>
            </a:r>
            <a:r>
              <a:rPr lang="ru-RU" dirty="0"/>
              <a:t>: главно мерило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здравља и </a:t>
            </a:r>
            <a:r>
              <a:rPr lang="ru-RU" dirty="0"/>
              <a:t>зрелости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 b="7062"/>
          <a:stretch>
            <a:fillRect/>
          </a:stretch>
        </p:blipFill>
        <p:spPr bwMode="auto">
          <a:xfrm>
            <a:off x="5467364" y="1771908"/>
            <a:ext cx="3180558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024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750</Words>
  <Application>Microsoft Office PowerPoint</Application>
  <PresentationFormat>On-screen Show (4:3)</PresentationFormat>
  <Paragraphs>125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ЕМПИРИЈСКА ОСНОВА (1) </vt:lpstr>
      <vt:lpstr>ЕМПИРИЈСКА ОСНОВА (2)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АДЛЕРОВА ИНДИВИДУАЛНА ПСИХОЛОГИЈА</dc:title>
  <dc:creator>Zarko</dc:creator>
  <cp:lastModifiedBy>zarko</cp:lastModifiedBy>
  <cp:revision>93</cp:revision>
  <cp:lastPrinted>1601-01-01T00:00:00Z</cp:lastPrinted>
  <dcterms:created xsi:type="dcterms:W3CDTF">2005-03-06T12:12:25Z</dcterms:created>
  <dcterms:modified xsi:type="dcterms:W3CDTF">2014-04-08T08:21:55Z</dcterms:modified>
</cp:coreProperties>
</file>